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autoAdjust="0"/>
    <p:restoredTop sz="94660"/>
  </p:normalViewPr>
  <p:slideViewPr>
    <p:cSldViewPr snapToGrid="0">
      <p:cViewPr varScale="1">
        <p:scale>
          <a:sx n="91" d="100"/>
          <a:sy n="91" d="100"/>
        </p:scale>
        <p:origin x="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E699A4-377C-4649-8018-603AED3566A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197473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699A4-377C-4649-8018-603AED3566A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303467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699A4-377C-4649-8018-603AED3566A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79238-599F-427B-AC5F-AECA88C81E4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3748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699A4-377C-4649-8018-603AED3566A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2005159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699A4-377C-4649-8018-603AED3566A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79238-599F-427B-AC5F-AECA88C81E4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2908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699A4-377C-4649-8018-603AED3566A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2010752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699A4-377C-4649-8018-603AED3566A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289936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699A4-377C-4649-8018-603AED3566A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144917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699A4-377C-4649-8018-603AED3566A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340954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699A4-377C-4649-8018-603AED3566A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188624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E699A4-377C-4649-8018-603AED3566A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323420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E699A4-377C-4649-8018-603AED3566AF}"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224867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E699A4-377C-4649-8018-603AED3566AF}"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314455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699A4-377C-4649-8018-603AED3566AF}"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234430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E699A4-377C-4649-8018-603AED3566A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18315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E699A4-377C-4649-8018-603AED3566A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79238-599F-427B-AC5F-AECA88C81E45}" type="slidenum">
              <a:rPr lang="en-US" smtClean="0"/>
              <a:t>‹#›</a:t>
            </a:fld>
            <a:endParaRPr lang="en-US"/>
          </a:p>
        </p:txBody>
      </p:sp>
    </p:spTree>
    <p:extLst>
      <p:ext uri="{BB962C8B-B14F-4D97-AF65-F5344CB8AC3E}">
        <p14:creationId xmlns:p14="http://schemas.microsoft.com/office/powerpoint/2010/main" val="301176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E699A4-377C-4649-8018-603AED3566AF}" type="datetimeFigureOut">
              <a:rPr lang="en-US" smtClean="0"/>
              <a:t>9/29/2021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B79238-599F-427B-AC5F-AECA88C81E45}" type="slidenum">
              <a:rPr lang="en-US" smtClean="0"/>
              <a:t>‹#›</a:t>
            </a:fld>
            <a:endParaRPr lang="en-US"/>
          </a:p>
        </p:txBody>
      </p:sp>
    </p:spTree>
    <p:extLst>
      <p:ext uri="{BB962C8B-B14F-4D97-AF65-F5344CB8AC3E}">
        <p14:creationId xmlns:p14="http://schemas.microsoft.com/office/powerpoint/2010/main" val="1109893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irsteng@spokaneschools.or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apcentral.collegeboard.org/courses/ap-world-history" TargetMode="External"/><Relationship Id="rId2" Type="http://schemas.openxmlformats.org/officeDocument/2006/relationships/image" Target="../media/image3.gif"/><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ith blonde hair&#10;&#10;Description automatically generated with low confidence">
            <a:extLst>
              <a:ext uri="{FF2B5EF4-FFF2-40B4-BE49-F238E27FC236}">
                <a16:creationId xmlns:a16="http://schemas.microsoft.com/office/drawing/2014/main" id="{6E1F6899-FC0E-4E95-A388-6C53F8C180AA}"/>
              </a:ext>
            </a:extLst>
          </p:cNvPr>
          <p:cNvPicPr>
            <a:picLocks noChangeAspect="1"/>
          </p:cNvPicPr>
          <p:nvPr/>
        </p:nvPicPr>
        <p:blipFill rotWithShape="1">
          <a:blip r:embed="rId2">
            <a:extLst>
              <a:ext uri="{28A0092B-C50C-407E-A947-70E740481C1C}">
                <a14:useLocalDpi xmlns:a14="http://schemas.microsoft.com/office/drawing/2010/main" val="0"/>
              </a:ext>
            </a:extLst>
          </a:blip>
          <a:srcRect b="466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740CC104-F399-4CFF-B752-F1ED96ACA3FC}"/>
              </a:ext>
            </a:extLst>
          </p:cNvPr>
          <p:cNvSpPr>
            <a:spLocks noGrp="1"/>
          </p:cNvSpPr>
          <p:nvPr>
            <p:ph type="ctrTitle"/>
          </p:nvPr>
        </p:nvSpPr>
        <p:spPr>
          <a:xfrm>
            <a:off x="5380562" y="434999"/>
            <a:ext cx="3887839" cy="2372168"/>
          </a:xfrm>
        </p:spPr>
        <p:txBody>
          <a:bodyPr>
            <a:normAutofit/>
          </a:bodyPr>
          <a:lstStyle/>
          <a:p>
            <a:r>
              <a:rPr lang="en-US" dirty="0"/>
              <a:t>Kirsten Guenzel </a:t>
            </a:r>
          </a:p>
        </p:txBody>
      </p:sp>
      <p:sp>
        <p:nvSpPr>
          <p:cNvPr id="3" name="Subtitle 2">
            <a:extLst>
              <a:ext uri="{FF2B5EF4-FFF2-40B4-BE49-F238E27FC236}">
                <a16:creationId xmlns:a16="http://schemas.microsoft.com/office/drawing/2014/main" id="{F5834510-FABA-49B5-9B82-12C89C5C586D}"/>
              </a:ext>
            </a:extLst>
          </p:cNvPr>
          <p:cNvSpPr>
            <a:spLocks noGrp="1"/>
          </p:cNvSpPr>
          <p:nvPr>
            <p:ph type="subTitle" idx="1"/>
          </p:nvPr>
        </p:nvSpPr>
        <p:spPr>
          <a:xfrm>
            <a:off x="4406747" y="2847861"/>
            <a:ext cx="7623671" cy="1096899"/>
          </a:xfrm>
        </p:spPr>
        <p:txBody>
          <a:bodyPr>
            <a:noAutofit/>
          </a:bodyPr>
          <a:lstStyle/>
          <a:p>
            <a:pPr>
              <a:lnSpc>
                <a:spcPct val="90000"/>
              </a:lnSpc>
            </a:pPr>
            <a:r>
              <a:rPr lang="en-US" sz="2800" b="1" dirty="0">
                <a:solidFill>
                  <a:schemeClr val="tx1"/>
                </a:solidFill>
              </a:rPr>
              <a:t>Room B203</a:t>
            </a:r>
          </a:p>
          <a:p>
            <a:pPr>
              <a:lnSpc>
                <a:spcPct val="90000"/>
              </a:lnSpc>
            </a:pPr>
            <a:r>
              <a:rPr lang="en-US" sz="2800" b="1" dirty="0">
                <a:solidFill>
                  <a:schemeClr val="tx1"/>
                </a:solidFill>
              </a:rPr>
              <a:t>Email:  </a:t>
            </a:r>
            <a:r>
              <a:rPr lang="en-US" sz="2800" b="1" dirty="0">
                <a:solidFill>
                  <a:schemeClr val="tx1"/>
                </a:solidFill>
                <a:hlinkClick r:id="rId3">
                  <a:extLst>
                    <a:ext uri="{A12FA001-AC4F-418D-AE19-62706E023703}">
                      <ahyp:hlinkClr xmlns:ahyp="http://schemas.microsoft.com/office/drawing/2018/hyperlinkcolor" val="tx"/>
                    </a:ext>
                  </a:extLst>
                </a:hlinkClick>
              </a:rPr>
              <a:t>Kirsteng@spokaneschools.org</a:t>
            </a:r>
            <a:r>
              <a:rPr lang="en-US" sz="2800" b="1" dirty="0">
                <a:solidFill>
                  <a:schemeClr val="tx1"/>
                </a:solidFill>
              </a:rPr>
              <a:t> </a:t>
            </a:r>
          </a:p>
          <a:p>
            <a:pPr>
              <a:lnSpc>
                <a:spcPct val="90000"/>
              </a:lnSpc>
            </a:pPr>
            <a:r>
              <a:rPr lang="en-US" sz="2800" b="1" dirty="0">
                <a:solidFill>
                  <a:schemeClr val="tx1"/>
                </a:solidFill>
              </a:rPr>
              <a:t>1</a:t>
            </a:r>
            <a:r>
              <a:rPr lang="en-US" sz="2800" b="1" baseline="30000" dirty="0">
                <a:solidFill>
                  <a:schemeClr val="tx1"/>
                </a:solidFill>
              </a:rPr>
              <a:t>st</a:t>
            </a:r>
            <a:r>
              <a:rPr lang="en-US" sz="2800" b="1" dirty="0">
                <a:solidFill>
                  <a:schemeClr val="tx1"/>
                </a:solidFill>
              </a:rPr>
              <a:t> Period </a:t>
            </a:r>
            <a:r>
              <a:rPr lang="en-US" sz="2800" dirty="0">
                <a:solidFill>
                  <a:schemeClr val="tx1"/>
                </a:solidFill>
              </a:rPr>
              <a:t>World History</a:t>
            </a:r>
          </a:p>
          <a:p>
            <a:pPr>
              <a:lnSpc>
                <a:spcPct val="90000"/>
              </a:lnSpc>
            </a:pPr>
            <a:r>
              <a:rPr lang="en-US" sz="2800" b="1" dirty="0">
                <a:solidFill>
                  <a:schemeClr val="tx1"/>
                </a:solidFill>
              </a:rPr>
              <a:t>2</a:t>
            </a:r>
            <a:r>
              <a:rPr lang="en-US" sz="2800" b="1" baseline="30000" dirty="0">
                <a:solidFill>
                  <a:schemeClr val="tx1"/>
                </a:solidFill>
              </a:rPr>
              <a:t>nd</a:t>
            </a:r>
            <a:r>
              <a:rPr lang="en-US" sz="2800" b="1" dirty="0">
                <a:solidFill>
                  <a:schemeClr val="tx1"/>
                </a:solidFill>
              </a:rPr>
              <a:t>, 3</a:t>
            </a:r>
            <a:r>
              <a:rPr lang="en-US" sz="2800" b="1" baseline="30000" dirty="0">
                <a:solidFill>
                  <a:schemeClr val="tx1"/>
                </a:solidFill>
              </a:rPr>
              <a:t>rd</a:t>
            </a:r>
            <a:r>
              <a:rPr lang="en-US" sz="2800" b="1" dirty="0">
                <a:solidFill>
                  <a:schemeClr val="tx1"/>
                </a:solidFill>
              </a:rPr>
              <a:t>, and 5</a:t>
            </a:r>
            <a:r>
              <a:rPr lang="en-US" sz="2800" b="1" baseline="30000" dirty="0">
                <a:solidFill>
                  <a:schemeClr val="tx1"/>
                </a:solidFill>
              </a:rPr>
              <a:t>th</a:t>
            </a:r>
            <a:r>
              <a:rPr lang="en-US" sz="2800" b="1" dirty="0">
                <a:solidFill>
                  <a:schemeClr val="tx1"/>
                </a:solidFill>
              </a:rPr>
              <a:t> period </a:t>
            </a:r>
            <a:r>
              <a:rPr lang="en-US" sz="2800" dirty="0">
                <a:solidFill>
                  <a:schemeClr val="tx1"/>
                </a:solidFill>
              </a:rPr>
              <a:t>Advanced Placement World History</a:t>
            </a:r>
          </a:p>
          <a:p>
            <a:pPr>
              <a:lnSpc>
                <a:spcPct val="90000"/>
              </a:lnSpc>
            </a:pPr>
            <a:r>
              <a:rPr lang="en-US" sz="2800" b="1" dirty="0">
                <a:solidFill>
                  <a:schemeClr val="tx1"/>
                </a:solidFill>
              </a:rPr>
              <a:t>6</a:t>
            </a:r>
            <a:r>
              <a:rPr lang="en-US" sz="2800" b="1" baseline="30000" dirty="0">
                <a:solidFill>
                  <a:schemeClr val="tx1"/>
                </a:solidFill>
              </a:rPr>
              <a:t>th</a:t>
            </a:r>
            <a:r>
              <a:rPr lang="en-US" sz="2800" b="1" dirty="0">
                <a:solidFill>
                  <a:schemeClr val="tx1"/>
                </a:solidFill>
              </a:rPr>
              <a:t> Period </a:t>
            </a:r>
            <a:r>
              <a:rPr lang="en-US" sz="2800" dirty="0">
                <a:solidFill>
                  <a:schemeClr val="tx1"/>
                </a:solidFill>
              </a:rPr>
              <a:t>Advanced Placement Psychology</a:t>
            </a:r>
          </a:p>
          <a:p>
            <a:pPr>
              <a:lnSpc>
                <a:spcPct val="90000"/>
              </a:lnSpc>
            </a:pPr>
            <a:r>
              <a:rPr lang="en-US" sz="2800" b="1" dirty="0">
                <a:solidFill>
                  <a:schemeClr val="tx1"/>
                </a:solidFill>
              </a:rPr>
              <a:t>Advisory</a:t>
            </a:r>
            <a:r>
              <a:rPr lang="en-US" sz="2800" dirty="0">
                <a:solidFill>
                  <a:schemeClr val="tx1"/>
                </a:solidFill>
              </a:rPr>
              <a:t> for National Honor Society</a:t>
            </a:r>
          </a:p>
        </p:txBody>
      </p:sp>
    </p:spTree>
    <p:extLst>
      <p:ext uri="{BB962C8B-B14F-4D97-AF65-F5344CB8AC3E}">
        <p14:creationId xmlns:p14="http://schemas.microsoft.com/office/powerpoint/2010/main" val="84701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8E1C-58AF-4557-A19B-34E975D8E9B9}"/>
              </a:ext>
            </a:extLst>
          </p:cNvPr>
          <p:cNvSpPr>
            <a:spLocks noGrp="1"/>
          </p:cNvSpPr>
          <p:nvPr>
            <p:ph type="title"/>
          </p:nvPr>
        </p:nvSpPr>
        <p:spPr/>
        <p:txBody>
          <a:bodyPr/>
          <a:lstStyle/>
          <a:p>
            <a:r>
              <a:rPr lang="en-US" dirty="0"/>
              <a:t>General Classroom Policies and Procedures:  </a:t>
            </a:r>
          </a:p>
        </p:txBody>
      </p:sp>
      <p:sp>
        <p:nvSpPr>
          <p:cNvPr id="4" name="Content Placeholder 3">
            <a:extLst>
              <a:ext uri="{FF2B5EF4-FFF2-40B4-BE49-F238E27FC236}">
                <a16:creationId xmlns:a16="http://schemas.microsoft.com/office/drawing/2014/main" id="{4E76C046-5105-4FAF-9ED7-EFB7A164A992}"/>
              </a:ext>
            </a:extLst>
          </p:cNvPr>
          <p:cNvSpPr>
            <a:spLocks noGrp="1"/>
          </p:cNvSpPr>
          <p:nvPr>
            <p:ph sz="half" idx="1"/>
          </p:nvPr>
        </p:nvSpPr>
        <p:spPr/>
        <p:txBody>
          <a:bodyPr/>
          <a:lstStyle/>
          <a:p>
            <a:pPr marL="0" marR="0">
              <a:spcBef>
                <a:spcPts val="0"/>
              </a:spcBef>
              <a:spcAft>
                <a:spcPts val="0"/>
              </a:spcAft>
            </a:pPr>
            <a:r>
              <a:rPr lang="en-US" sz="1800" i="1" dirty="0">
                <a:effectLst/>
                <a:latin typeface="Garamond" panose="02020404030301010803" pitchFamily="18" charset="0"/>
                <a:ea typeface="Times New Roman" panose="02020603050405020304" pitchFamily="18" charset="0"/>
                <a:cs typeface="Times New Roman" panose="02020603050405020304" pitchFamily="18" charset="0"/>
              </a:rPr>
              <a:t>Behavior Expectations and Policy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Show courtesy, respect, and patience for others.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Give every task your best effort.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Become an involved participant.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Be prepared to learn.  Be in class daily, on time, and with the required materials and attitude that will help you succeed.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Be a self-directed learner.  If you need help, clarification, or want to have more info, take action.  You can come to me any time and I will do my best to help you.</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5" name="Content Placeholder 4">
            <a:extLst>
              <a:ext uri="{FF2B5EF4-FFF2-40B4-BE49-F238E27FC236}">
                <a16:creationId xmlns:a16="http://schemas.microsoft.com/office/drawing/2014/main" id="{55E1A2E0-DCB3-4F9C-B660-C506BBDD6418}"/>
              </a:ext>
            </a:extLst>
          </p:cNvPr>
          <p:cNvSpPr>
            <a:spLocks noGrp="1"/>
          </p:cNvSpPr>
          <p:nvPr>
            <p:ph sz="half" idx="2"/>
          </p:nvPr>
        </p:nvSpPr>
        <p:spPr>
          <a:xfrm>
            <a:off x="6096000" y="2160589"/>
            <a:ext cx="4184034" cy="3880773"/>
          </a:xfrm>
        </p:spPr>
        <p:txBody>
          <a:bodyPr/>
          <a:lstStyle/>
          <a:p>
            <a:r>
              <a:rPr lang="en-US" dirty="0"/>
              <a:t>Dear parents and guardians, </a:t>
            </a:r>
          </a:p>
          <a:p>
            <a:pPr marL="0" indent="0">
              <a:buNone/>
            </a:pPr>
            <a:r>
              <a:rPr lang="en-US" dirty="0"/>
              <a:t>Welcome to the new school year.  I am very excited to be part of your child’s learning experience this year.  Please know that my door is always open to hear your concerns about your child’s progress or celebrate their successes.  We’ve all learned a lot in the last 18 months so we are all invested in getting your kiddo back on track to graduation and beyond. </a:t>
            </a:r>
          </a:p>
          <a:p>
            <a:pPr marL="0" indent="0">
              <a:buNone/>
            </a:pPr>
            <a:r>
              <a:rPr lang="en-US" dirty="0"/>
              <a:t>All the best, Kirsten Guenzel  </a:t>
            </a:r>
          </a:p>
        </p:txBody>
      </p:sp>
      <p:pic>
        <p:nvPicPr>
          <p:cNvPr id="2050" name="Picture 2" descr="Shadle Park High School / Homepage">
            <a:extLst>
              <a:ext uri="{FF2B5EF4-FFF2-40B4-BE49-F238E27FC236}">
                <a16:creationId xmlns:a16="http://schemas.microsoft.com/office/drawing/2014/main" id="{987947C0-DB60-4ADB-9969-8DEF6364B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845" y="141287"/>
            <a:ext cx="201930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14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7E08-2F9B-41E1-9F1C-2EEC1A7642FA}"/>
              </a:ext>
            </a:extLst>
          </p:cNvPr>
          <p:cNvSpPr>
            <a:spLocks noGrp="1"/>
          </p:cNvSpPr>
          <p:nvPr>
            <p:ph type="title"/>
          </p:nvPr>
        </p:nvSpPr>
        <p:spPr/>
        <p:txBody>
          <a:bodyPr/>
          <a:lstStyle/>
          <a:p>
            <a:r>
              <a:rPr lang="en-US" b="1" u="sng" dirty="0"/>
              <a:t>1</a:t>
            </a:r>
            <a:r>
              <a:rPr lang="en-US" b="1" u="sng" baseline="30000" dirty="0"/>
              <a:t>st</a:t>
            </a:r>
            <a:r>
              <a:rPr lang="en-US" b="1" u="sng" dirty="0"/>
              <a:t> Period World History </a:t>
            </a:r>
          </a:p>
        </p:txBody>
      </p:sp>
      <p:sp>
        <p:nvSpPr>
          <p:cNvPr id="4" name="Text Placeholder 3">
            <a:extLst>
              <a:ext uri="{FF2B5EF4-FFF2-40B4-BE49-F238E27FC236}">
                <a16:creationId xmlns:a16="http://schemas.microsoft.com/office/drawing/2014/main" id="{3B03BA17-7921-4F25-B482-5E93AF7E26DD}"/>
              </a:ext>
            </a:extLst>
          </p:cNvPr>
          <p:cNvSpPr>
            <a:spLocks noGrp="1"/>
          </p:cNvSpPr>
          <p:nvPr>
            <p:ph type="body" idx="1"/>
          </p:nvPr>
        </p:nvSpPr>
        <p:spPr>
          <a:xfrm>
            <a:off x="560335" y="1270000"/>
            <a:ext cx="4185623" cy="576262"/>
          </a:xfrm>
        </p:spPr>
        <p:txBody>
          <a:bodyPr/>
          <a:lstStyle/>
          <a:p>
            <a:r>
              <a:rPr lang="en-US" u="sng" dirty="0"/>
              <a:t>Class Content</a:t>
            </a:r>
          </a:p>
        </p:txBody>
      </p:sp>
      <p:sp>
        <p:nvSpPr>
          <p:cNvPr id="5" name="Content Placeholder 4">
            <a:extLst>
              <a:ext uri="{FF2B5EF4-FFF2-40B4-BE49-F238E27FC236}">
                <a16:creationId xmlns:a16="http://schemas.microsoft.com/office/drawing/2014/main" id="{B97C034B-53AC-497B-8B9D-69B913499DD2}"/>
              </a:ext>
            </a:extLst>
          </p:cNvPr>
          <p:cNvSpPr>
            <a:spLocks noGrp="1"/>
          </p:cNvSpPr>
          <p:nvPr>
            <p:ph sz="half" idx="2"/>
          </p:nvPr>
        </p:nvSpPr>
        <p:spPr>
          <a:xfrm>
            <a:off x="186636" y="1863724"/>
            <a:ext cx="4185623" cy="4767895"/>
          </a:xfrm>
        </p:spPr>
        <p:txBody>
          <a:bodyPr>
            <a:normAutofit/>
          </a:bodyPr>
          <a:lstStyle/>
          <a:p>
            <a:r>
              <a:rPr lang="en-US" dirty="0"/>
              <a:t>Based on the district’s World History curriculum guidelines, students in my World History class will be working towards two assessments during first semester. </a:t>
            </a:r>
          </a:p>
          <a:p>
            <a:r>
              <a:rPr lang="en-US" dirty="0"/>
              <a:t>The first assessments will be geared towards the “Age of Exploration” between 1492-1700</a:t>
            </a:r>
          </a:p>
          <a:p>
            <a:pPr lvl="1"/>
            <a:r>
              <a:rPr lang="en-US" dirty="0"/>
              <a:t>This will be a research essay in which students will bring their strongest writing abilities to the success of this project.   </a:t>
            </a:r>
          </a:p>
          <a:p>
            <a:pPr lvl="1"/>
            <a:r>
              <a:rPr lang="en-US" dirty="0"/>
              <a:t> curriculum leading up to the assessment will be for building background knowledge </a:t>
            </a:r>
          </a:p>
        </p:txBody>
      </p:sp>
      <p:sp>
        <p:nvSpPr>
          <p:cNvPr id="6" name="Text Placeholder 5">
            <a:extLst>
              <a:ext uri="{FF2B5EF4-FFF2-40B4-BE49-F238E27FC236}">
                <a16:creationId xmlns:a16="http://schemas.microsoft.com/office/drawing/2014/main" id="{1029C6FB-3282-480E-8B03-634EABEA9579}"/>
              </a:ext>
            </a:extLst>
          </p:cNvPr>
          <p:cNvSpPr>
            <a:spLocks noGrp="1"/>
          </p:cNvSpPr>
          <p:nvPr>
            <p:ph type="body" sz="quarter" idx="3"/>
          </p:nvPr>
        </p:nvSpPr>
        <p:spPr>
          <a:xfrm>
            <a:off x="5967273" y="2056030"/>
            <a:ext cx="4185618" cy="576262"/>
          </a:xfrm>
        </p:spPr>
        <p:txBody>
          <a:bodyPr/>
          <a:lstStyle/>
          <a:p>
            <a:r>
              <a:rPr lang="en-US" dirty="0"/>
              <a:t>1</a:t>
            </a:r>
            <a:r>
              <a:rPr lang="en-US" baseline="30000" dirty="0"/>
              <a:t>st</a:t>
            </a:r>
            <a:r>
              <a:rPr lang="en-US" dirty="0"/>
              <a:t> Semester Content</a:t>
            </a:r>
          </a:p>
        </p:txBody>
      </p:sp>
      <p:graphicFrame>
        <p:nvGraphicFramePr>
          <p:cNvPr id="8" name="Content Placeholder 7">
            <a:extLst>
              <a:ext uri="{FF2B5EF4-FFF2-40B4-BE49-F238E27FC236}">
                <a16:creationId xmlns:a16="http://schemas.microsoft.com/office/drawing/2014/main" id="{4CC62D64-7C52-4E05-BB88-7A6BDEB925FD}"/>
              </a:ext>
            </a:extLst>
          </p:cNvPr>
          <p:cNvGraphicFramePr>
            <a:graphicFrameLocks noGrp="1"/>
          </p:cNvGraphicFramePr>
          <p:nvPr>
            <p:ph sz="quarter" idx="4"/>
            <p:extLst>
              <p:ext uri="{D42A27DB-BD31-4B8C-83A1-F6EECF244321}">
                <p14:modId xmlns:p14="http://schemas.microsoft.com/office/powerpoint/2010/main" val="1394988161"/>
              </p:ext>
            </p:extLst>
          </p:nvPr>
        </p:nvGraphicFramePr>
        <p:xfrm>
          <a:off x="4539449" y="2632292"/>
          <a:ext cx="7652551" cy="3840480"/>
        </p:xfrm>
        <a:graphic>
          <a:graphicData uri="http://schemas.openxmlformats.org/drawingml/2006/table">
            <a:tbl>
              <a:tblPr firstRow="1" firstCol="1" bandRow="1">
                <a:tableStyleId>{5C22544A-7EE6-4342-B048-85BDC9FD1C3A}</a:tableStyleId>
              </a:tblPr>
              <a:tblGrid>
                <a:gridCol w="1846581">
                  <a:extLst>
                    <a:ext uri="{9D8B030D-6E8A-4147-A177-3AD203B41FA5}">
                      <a16:colId xmlns:a16="http://schemas.microsoft.com/office/drawing/2014/main" val="3184930568"/>
                    </a:ext>
                  </a:extLst>
                </a:gridCol>
                <a:gridCol w="3180155">
                  <a:extLst>
                    <a:ext uri="{9D8B030D-6E8A-4147-A177-3AD203B41FA5}">
                      <a16:colId xmlns:a16="http://schemas.microsoft.com/office/drawing/2014/main" val="3532169620"/>
                    </a:ext>
                  </a:extLst>
                </a:gridCol>
                <a:gridCol w="2625815">
                  <a:extLst>
                    <a:ext uri="{9D8B030D-6E8A-4147-A177-3AD203B41FA5}">
                      <a16:colId xmlns:a16="http://schemas.microsoft.com/office/drawing/2014/main" val="597399301"/>
                    </a:ext>
                  </a:extLst>
                </a:gridCol>
              </a:tblGrid>
              <a:tr h="635543">
                <a:tc>
                  <a:txBody>
                    <a:bodyPr/>
                    <a:lstStyle/>
                    <a:p>
                      <a:pPr marL="0" marR="0">
                        <a:spcBef>
                          <a:spcPts val="0"/>
                        </a:spcBef>
                        <a:spcAft>
                          <a:spcPts val="0"/>
                        </a:spcAft>
                      </a:pPr>
                      <a:r>
                        <a:rPr lang="en-US" sz="1600" dirty="0">
                          <a:effectLst/>
                        </a:rPr>
                        <a: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27" marR="43327" marT="0" marB="0"/>
                </a:tc>
                <a:tc>
                  <a:txBody>
                    <a:bodyPr/>
                    <a:lstStyle/>
                    <a:p>
                      <a:pPr marL="0" marR="0">
                        <a:spcBef>
                          <a:spcPts val="0"/>
                        </a:spcBef>
                        <a:spcAft>
                          <a:spcPts val="0"/>
                        </a:spcAft>
                      </a:pPr>
                      <a:r>
                        <a:rPr lang="en-US" sz="1400" dirty="0">
                          <a:effectLst/>
                        </a:rPr>
                        <a:t>Knowledge building units</a:t>
                      </a:r>
                    </a:p>
                    <a:p>
                      <a:pPr marL="0" marR="0">
                        <a:spcBef>
                          <a:spcPts val="0"/>
                        </a:spcBef>
                        <a:spcAft>
                          <a:spcPts val="0"/>
                        </a:spcAft>
                      </a:pPr>
                      <a:r>
                        <a:rPr lang="en-US" sz="1400" dirty="0">
                          <a:effectLst/>
                        </a:rPr>
                        <a:t>*knowledge building units support the end of quarter assessment success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27" marR="43327" marT="0" marB="0"/>
                </a:tc>
                <a:tc>
                  <a:txBody>
                    <a:bodyPr/>
                    <a:lstStyle/>
                    <a:p>
                      <a:pPr marL="0" marR="0">
                        <a:spcBef>
                          <a:spcPts val="0"/>
                        </a:spcBef>
                        <a:spcAft>
                          <a:spcPts val="0"/>
                        </a:spcAft>
                      </a:pPr>
                      <a:r>
                        <a:rPr lang="en-US" sz="1400">
                          <a:effectLst/>
                        </a:rPr>
                        <a:t>Assessment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3327" marR="43327" marT="0" marB="0"/>
                </a:tc>
                <a:extLst>
                  <a:ext uri="{0D108BD9-81ED-4DB2-BD59-A6C34878D82A}">
                    <a16:rowId xmlns:a16="http://schemas.microsoft.com/office/drawing/2014/main" val="262618706"/>
                  </a:ext>
                </a:extLst>
              </a:tr>
              <a:tr h="1059239">
                <a:tc>
                  <a:txBody>
                    <a:bodyPr/>
                    <a:lstStyle/>
                    <a:p>
                      <a:pPr marL="0" marR="0">
                        <a:spcBef>
                          <a:spcPts val="0"/>
                        </a:spcBef>
                        <a:spcAft>
                          <a:spcPts val="0"/>
                        </a:spcAft>
                      </a:pPr>
                      <a:r>
                        <a:rPr lang="en-US" sz="1600">
                          <a:effectLst/>
                        </a:rPr>
                        <a:t>Quarter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3327" marR="43327" marT="0" marB="0"/>
                </a:tc>
                <a:tc>
                  <a:txBody>
                    <a:bodyPr/>
                    <a:lstStyle/>
                    <a:p>
                      <a:pPr marL="342900" marR="0" lvl="0" indent="-342900">
                        <a:spcBef>
                          <a:spcPts val="0"/>
                        </a:spcBef>
                        <a:spcAft>
                          <a:spcPts val="0"/>
                        </a:spcAft>
                        <a:buFont typeface="+mj-lt"/>
                        <a:buAutoNum type="arabicParenR"/>
                      </a:pPr>
                      <a:r>
                        <a:rPr lang="en-US" sz="1400" dirty="0">
                          <a:effectLst/>
                        </a:rPr>
                        <a:t>Rise of Civilizations</a:t>
                      </a:r>
                    </a:p>
                    <a:p>
                      <a:pPr marL="342900" marR="0" lvl="0" indent="-342900">
                        <a:spcBef>
                          <a:spcPts val="0"/>
                        </a:spcBef>
                        <a:spcAft>
                          <a:spcPts val="0"/>
                        </a:spcAft>
                        <a:buFont typeface="+mj-lt"/>
                        <a:buAutoNum type="arabicParenR"/>
                      </a:pPr>
                      <a:r>
                        <a:rPr lang="en-US" sz="1400" dirty="0">
                          <a:effectLst/>
                        </a:rPr>
                        <a:t>Global Religions</a:t>
                      </a:r>
                    </a:p>
                    <a:p>
                      <a:pPr marL="342900" marR="0" lvl="0" indent="-342900">
                        <a:spcBef>
                          <a:spcPts val="0"/>
                        </a:spcBef>
                        <a:spcAft>
                          <a:spcPts val="0"/>
                        </a:spcAft>
                        <a:buFont typeface="+mj-lt"/>
                        <a:buAutoNum type="arabicParenR"/>
                      </a:pPr>
                      <a:r>
                        <a:rPr lang="en-US" sz="1400" dirty="0">
                          <a:effectLst/>
                        </a:rPr>
                        <a:t>Rise of Islamic Empires</a:t>
                      </a:r>
                    </a:p>
                    <a:p>
                      <a:pPr marL="342900" marR="0" lvl="0" indent="-342900">
                        <a:spcBef>
                          <a:spcPts val="0"/>
                        </a:spcBef>
                        <a:spcAft>
                          <a:spcPts val="0"/>
                        </a:spcAft>
                        <a:buFont typeface="+mj-lt"/>
                        <a:buAutoNum type="arabicParenR"/>
                      </a:pPr>
                      <a:r>
                        <a:rPr lang="en-US" sz="1400" dirty="0">
                          <a:effectLst/>
                        </a:rPr>
                        <a:t>Rise of European Empires</a:t>
                      </a:r>
                    </a:p>
                    <a:p>
                      <a:pPr marL="342900" marR="0" lvl="0" indent="-342900">
                        <a:spcBef>
                          <a:spcPts val="0"/>
                        </a:spcBef>
                        <a:spcAft>
                          <a:spcPts val="0"/>
                        </a:spcAft>
                        <a:buFont typeface="+mj-lt"/>
                        <a:buAutoNum type="arabicParenR"/>
                      </a:pPr>
                      <a:r>
                        <a:rPr lang="en-US" sz="1400" dirty="0">
                          <a:effectLst/>
                        </a:rPr>
                        <a:t>Achievements in the Americas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27" marR="43327" marT="0" marB="0"/>
                </a:tc>
                <a:tc>
                  <a:txBody>
                    <a:bodyPr/>
                    <a:lstStyle/>
                    <a:p>
                      <a:pPr marL="342900" marR="0" lvl="0" indent="-342900">
                        <a:spcBef>
                          <a:spcPts val="0"/>
                        </a:spcBef>
                        <a:spcAft>
                          <a:spcPts val="0"/>
                        </a:spcAft>
                        <a:buFont typeface="+mj-lt"/>
                        <a:buAutoNum type="arabicParenR"/>
                      </a:pPr>
                      <a:r>
                        <a:rPr lang="en-US" sz="1400" dirty="0">
                          <a:effectLst/>
                        </a:rPr>
                        <a:t>District QT 1 Assessment</a:t>
                      </a:r>
                    </a:p>
                    <a:p>
                      <a:pPr marL="228600" marR="0">
                        <a:spcBef>
                          <a:spcPts val="0"/>
                        </a:spcBef>
                        <a:spcAft>
                          <a:spcPts val="0"/>
                        </a:spcAft>
                      </a:pPr>
                      <a:r>
                        <a:rPr lang="en-US" sz="1400" dirty="0">
                          <a:effectLst/>
                        </a:rPr>
                        <a:t>Age of Encounter Research Essay</a:t>
                      </a:r>
                    </a:p>
                    <a:p>
                      <a:pPr marL="228600" marR="0">
                        <a:spcBef>
                          <a:spcPts val="0"/>
                        </a:spcBef>
                        <a:spcAft>
                          <a:spcPts val="0"/>
                        </a:spcAft>
                      </a:pPr>
                      <a:r>
                        <a:rPr lang="en-US" sz="1400" dirty="0">
                          <a:effectLst/>
                        </a:rPr>
                        <a:t>*See Scope and Sequence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27" marR="43327" marT="0" marB="0"/>
                </a:tc>
                <a:extLst>
                  <a:ext uri="{0D108BD9-81ED-4DB2-BD59-A6C34878D82A}">
                    <a16:rowId xmlns:a16="http://schemas.microsoft.com/office/drawing/2014/main" val="3869310036"/>
                  </a:ext>
                </a:extLst>
              </a:tr>
              <a:tr h="1906630">
                <a:tc>
                  <a:txBody>
                    <a:bodyPr/>
                    <a:lstStyle/>
                    <a:p>
                      <a:pPr marL="0" marR="0">
                        <a:spcBef>
                          <a:spcPts val="0"/>
                        </a:spcBef>
                        <a:spcAft>
                          <a:spcPts val="0"/>
                        </a:spcAft>
                      </a:pPr>
                      <a:r>
                        <a:rPr lang="en-US" sz="1600" dirty="0">
                          <a:effectLst/>
                        </a:rPr>
                        <a:t>Quarter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327" marR="43327" marT="0" marB="0"/>
                </a:tc>
                <a:tc>
                  <a:txBody>
                    <a:bodyPr/>
                    <a:lstStyle/>
                    <a:p>
                      <a:pPr marL="342900" marR="0" lvl="0" indent="-342900">
                        <a:spcBef>
                          <a:spcPts val="0"/>
                        </a:spcBef>
                        <a:spcAft>
                          <a:spcPts val="0"/>
                        </a:spcAft>
                        <a:buFont typeface="+mj-lt"/>
                        <a:buAutoNum type="arabicParenR"/>
                      </a:pPr>
                      <a:r>
                        <a:rPr lang="en-US" sz="1400">
                          <a:effectLst/>
                        </a:rPr>
                        <a:t>Transformations in Europe</a:t>
                      </a:r>
                    </a:p>
                    <a:p>
                      <a:pPr marL="342900" marR="0" lvl="0" indent="-342900">
                        <a:spcBef>
                          <a:spcPts val="0"/>
                        </a:spcBef>
                        <a:spcAft>
                          <a:spcPts val="0"/>
                        </a:spcAft>
                        <a:buFont typeface="+mj-lt"/>
                        <a:buAutoNum type="arabicParenR"/>
                      </a:pPr>
                      <a:r>
                        <a:rPr lang="en-US" sz="1400">
                          <a:effectLst/>
                        </a:rPr>
                        <a:t>Global Revolutions</a:t>
                      </a:r>
                    </a:p>
                    <a:p>
                      <a:pPr marL="228600" marR="0">
                        <a:spcBef>
                          <a:spcPts val="0"/>
                        </a:spcBef>
                        <a:spcAft>
                          <a:spcPts val="0"/>
                        </a:spcAft>
                      </a:pPr>
                      <a:r>
                        <a:rPr lang="en-US" sz="1400">
                          <a:effectLst/>
                        </a:rPr>
                        <a:t>*America</a:t>
                      </a:r>
                    </a:p>
                    <a:p>
                      <a:pPr marL="228600" marR="0">
                        <a:spcBef>
                          <a:spcPts val="0"/>
                        </a:spcBef>
                        <a:spcAft>
                          <a:spcPts val="0"/>
                        </a:spcAft>
                      </a:pPr>
                      <a:r>
                        <a:rPr lang="en-US" sz="1400">
                          <a:effectLst/>
                        </a:rPr>
                        <a:t>*France</a:t>
                      </a:r>
                    </a:p>
                    <a:p>
                      <a:pPr marL="228600" marR="0">
                        <a:spcBef>
                          <a:spcPts val="0"/>
                        </a:spcBef>
                        <a:spcAft>
                          <a:spcPts val="0"/>
                        </a:spcAft>
                      </a:pPr>
                      <a:r>
                        <a:rPr lang="en-US" sz="1400">
                          <a:effectLst/>
                        </a:rPr>
                        <a:t>*Haitian</a:t>
                      </a:r>
                    </a:p>
                    <a:p>
                      <a:pPr marL="228600" marR="0">
                        <a:spcBef>
                          <a:spcPts val="0"/>
                        </a:spcBef>
                        <a:spcAft>
                          <a:spcPts val="0"/>
                        </a:spcAft>
                      </a:pPr>
                      <a:r>
                        <a:rPr lang="en-US" sz="1400">
                          <a:effectLst/>
                        </a:rPr>
                        <a:t>*Latin America</a:t>
                      </a:r>
                    </a:p>
                    <a:p>
                      <a:pPr marL="228600" marR="0">
                        <a:spcBef>
                          <a:spcPts val="0"/>
                        </a:spcBef>
                        <a:spcAft>
                          <a:spcPts val="0"/>
                        </a:spcAft>
                      </a:pPr>
                      <a:r>
                        <a:rPr lang="en-US" sz="1400">
                          <a:effectLst/>
                        </a:rPr>
                        <a:t> </a:t>
                      </a:r>
                    </a:p>
                    <a:p>
                      <a:pPr marL="228600" marR="0">
                        <a:spcBef>
                          <a:spcPts val="0"/>
                        </a:spcBef>
                        <a:spcAft>
                          <a:spcPts val="0"/>
                        </a:spcAft>
                      </a:pPr>
                      <a:r>
                        <a:rPr lang="en-US" sz="1400">
                          <a:effectLst/>
                        </a:rPr>
                        <a:t> </a:t>
                      </a:r>
                    </a:p>
                    <a:p>
                      <a:pPr marL="228600" marR="0">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3327" marR="43327" marT="0" marB="0"/>
                </a:tc>
                <a:tc>
                  <a:txBody>
                    <a:bodyPr/>
                    <a:lstStyle/>
                    <a:p>
                      <a:pPr marL="342900" marR="0" lvl="0" indent="-342900">
                        <a:spcBef>
                          <a:spcPts val="0"/>
                        </a:spcBef>
                        <a:spcAft>
                          <a:spcPts val="0"/>
                        </a:spcAft>
                        <a:buFont typeface="+mj-lt"/>
                        <a:buAutoNum type="arabicParenR"/>
                      </a:pPr>
                      <a:r>
                        <a:rPr lang="en-US" sz="1400" dirty="0">
                          <a:effectLst/>
                        </a:rPr>
                        <a:t>District QT 1 Assessment or Alternative [Industrial Revolution DBQ]</a:t>
                      </a:r>
                    </a:p>
                    <a:p>
                      <a:pPr marL="228600" marR="0">
                        <a:spcBef>
                          <a:spcPts val="0"/>
                        </a:spcBef>
                        <a:spcAft>
                          <a:spcPts val="0"/>
                        </a:spcAft>
                      </a:pPr>
                      <a:r>
                        <a:rPr lang="en-US" sz="1400" dirty="0">
                          <a:effectLst/>
                        </a:rPr>
                        <a:t>*See Scope and Sequence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327" marR="43327" marT="0" marB="0"/>
                </a:tc>
                <a:extLst>
                  <a:ext uri="{0D108BD9-81ED-4DB2-BD59-A6C34878D82A}">
                    <a16:rowId xmlns:a16="http://schemas.microsoft.com/office/drawing/2014/main" val="4120822657"/>
                  </a:ext>
                </a:extLst>
              </a:tr>
            </a:tbl>
          </a:graphicData>
        </a:graphic>
      </p:graphicFrame>
    </p:spTree>
    <p:extLst>
      <p:ext uri="{BB962C8B-B14F-4D97-AF65-F5344CB8AC3E}">
        <p14:creationId xmlns:p14="http://schemas.microsoft.com/office/powerpoint/2010/main" val="1809366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F8BF-A314-4106-9ADC-6BFD94B12BEA}"/>
              </a:ext>
            </a:extLst>
          </p:cNvPr>
          <p:cNvSpPr>
            <a:spLocks noGrp="1"/>
          </p:cNvSpPr>
          <p:nvPr>
            <p:ph type="title"/>
          </p:nvPr>
        </p:nvSpPr>
        <p:spPr/>
        <p:txBody>
          <a:bodyPr/>
          <a:lstStyle/>
          <a:p>
            <a:r>
              <a:rPr lang="en-US" dirty="0"/>
              <a:t>2</a:t>
            </a:r>
            <a:r>
              <a:rPr lang="en-US" baseline="30000" dirty="0"/>
              <a:t>nd</a:t>
            </a:r>
            <a:r>
              <a:rPr lang="en-US" dirty="0"/>
              <a:t>, 3</a:t>
            </a:r>
            <a:r>
              <a:rPr lang="en-US" baseline="30000" dirty="0"/>
              <a:t>rd</a:t>
            </a:r>
            <a:r>
              <a:rPr lang="en-US" dirty="0"/>
              <a:t> and 5</a:t>
            </a:r>
            <a:r>
              <a:rPr lang="en-US" baseline="30000" dirty="0"/>
              <a:t>th</a:t>
            </a:r>
            <a:r>
              <a:rPr lang="en-US" dirty="0"/>
              <a:t> period Advanced Placement World History </a:t>
            </a:r>
          </a:p>
        </p:txBody>
      </p:sp>
      <p:sp>
        <p:nvSpPr>
          <p:cNvPr id="3" name="Text Placeholder 2">
            <a:extLst>
              <a:ext uri="{FF2B5EF4-FFF2-40B4-BE49-F238E27FC236}">
                <a16:creationId xmlns:a16="http://schemas.microsoft.com/office/drawing/2014/main" id="{1CEEC0D2-E2FD-4246-A325-37E3A53308B7}"/>
              </a:ext>
            </a:extLst>
          </p:cNvPr>
          <p:cNvSpPr>
            <a:spLocks noGrp="1"/>
          </p:cNvSpPr>
          <p:nvPr>
            <p:ph type="body" idx="1"/>
          </p:nvPr>
        </p:nvSpPr>
        <p:spPr/>
        <p:txBody>
          <a:bodyPr/>
          <a:lstStyle/>
          <a:p>
            <a:r>
              <a:rPr lang="en-US" dirty="0"/>
              <a:t>AP WH Curriculum:  </a:t>
            </a:r>
          </a:p>
        </p:txBody>
      </p:sp>
      <p:sp>
        <p:nvSpPr>
          <p:cNvPr id="4" name="Content Placeholder 3">
            <a:extLst>
              <a:ext uri="{FF2B5EF4-FFF2-40B4-BE49-F238E27FC236}">
                <a16:creationId xmlns:a16="http://schemas.microsoft.com/office/drawing/2014/main" id="{D8E1974F-D753-4B67-A74B-04C5127F992C}"/>
              </a:ext>
            </a:extLst>
          </p:cNvPr>
          <p:cNvSpPr>
            <a:spLocks noGrp="1"/>
          </p:cNvSpPr>
          <p:nvPr>
            <p:ph sz="half" idx="2"/>
          </p:nvPr>
        </p:nvSpPr>
        <p:spPr>
          <a:xfrm>
            <a:off x="377896" y="2737245"/>
            <a:ext cx="5494236" cy="3938763"/>
          </a:xfrm>
        </p:spPr>
        <p:txBody>
          <a:bodyPr>
            <a:normAutofit fontScale="92500" lnSpcReduction="10000"/>
          </a:bodyPr>
          <a:lstStyle/>
          <a:p>
            <a:r>
              <a:rPr lang="en-US" dirty="0">
                <a:latin typeface="Arial" panose="020B0604020202020204" pitchFamily="34" charset="0"/>
                <a:cs typeface="Arial" panose="020B0604020202020204" pitchFamily="34" charset="0"/>
              </a:rPr>
              <a:t>In AP World History: “Modern, students investigate significant events, individuals, developments, and processes from 1200 to the present. Students develop and use the same skills, practices, and methods employed by historians: analyzing primary and secondary sources; developing historical arguments; making historical connections; and utilizing reasoning about comparison, causation, and continuity and change over time. The course provides six themes that students explore throughout the course in order to make connections among historical developments in different times and places: humans and the environment, cultural developments and interactions, governance, economic systems, social interactions and organization, and technology and innovation”</a:t>
            </a:r>
          </a:p>
        </p:txBody>
      </p:sp>
      <p:sp>
        <p:nvSpPr>
          <p:cNvPr id="5" name="Text Placeholder 4">
            <a:extLst>
              <a:ext uri="{FF2B5EF4-FFF2-40B4-BE49-F238E27FC236}">
                <a16:creationId xmlns:a16="http://schemas.microsoft.com/office/drawing/2014/main" id="{4FDB9BEF-B8B5-403E-B3A9-8D0F4AA09967}"/>
              </a:ext>
            </a:extLst>
          </p:cNvPr>
          <p:cNvSpPr>
            <a:spLocks noGrp="1"/>
          </p:cNvSpPr>
          <p:nvPr>
            <p:ph type="body" sz="quarter" idx="3"/>
          </p:nvPr>
        </p:nvSpPr>
        <p:spPr>
          <a:xfrm>
            <a:off x="6508811" y="2160983"/>
            <a:ext cx="4185618" cy="576262"/>
          </a:xfrm>
        </p:spPr>
        <p:txBody>
          <a:bodyPr/>
          <a:lstStyle/>
          <a:p>
            <a:r>
              <a:rPr lang="en-US" dirty="0"/>
              <a:t>AP WH Units at a glance: </a:t>
            </a:r>
          </a:p>
        </p:txBody>
      </p:sp>
      <p:pic>
        <p:nvPicPr>
          <p:cNvPr id="3078" name="Picture 6">
            <a:extLst>
              <a:ext uri="{FF2B5EF4-FFF2-40B4-BE49-F238E27FC236}">
                <a16:creationId xmlns:a16="http://schemas.microsoft.com/office/drawing/2014/main" id="{41E570E7-DDC9-4EB6-A282-354D72E10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625" y="145395"/>
            <a:ext cx="3085215" cy="1946059"/>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a:extLst>
              <a:ext uri="{FF2B5EF4-FFF2-40B4-BE49-F238E27FC236}">
                <a16:creationId xmlns:a16="http://schemas.microsoft.com/office/drawing/2014/main" id="{EAF86E32-D92E-46F3-8591-EC8690C4B290}"/>
              </a:ext>
            </a:extLst>
          </p:cNvPr>
          <p:cNvPicPr>
            <a:picLocks noGrp="1" noChangeAspect="1"/>
          </p:cNvPicPr>
          <p:nvPr>
            <p:ph sz="quarter" idx="4"/>
          </p:nvPr>
        </p:nvPicPr>
        <p:blipFill>
          <a:blip r:embed="rId3"/>
          <a:stretch>
            <a:fillRect/>
          </a:stretch>
        </p:blipFill>
        <p:spPr>
          <a:xfrm>
            <a:off x="5872132" y="2967828"/>
            <a:ext cx="6319868" cy="3322208"/>
          </a:xfrm>
          <a:prstGeom prst="rect">
            <a:avLst/>
          </a:prstGeom>
        </p:spPr>
      </p:pic>
    </p:spTree>
    <p:extLst>
      <p:ext uri="{BB962C8B-B14F-4D97-AF65-F5344CB8AC3E}">
        <p14:creationId xmlns:p14="http://schemas.microsoft.com/office/powerpoint/2010/main" val="22468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F8BF-A314-4106-9ADC-6BFD94B12BEA}"/>
              </a:ext>
            </a:extLst>
          </p:cNvPr>
          <p:cNvSpPr>
            <a:spLocks noGrp="1"/>
          </p:cNvSpPr>
          <p:nvPr>
            <p:ph type="title"/>
          </p:nvPr>
        </p:nvSpPr>
        <p:spPr/>
        <p:txBody>
          <a:bodyPr/>
          <a:lstStyle/>
          <a:p>
            <a:r>
              <a:rPr lang="en-US" dirty="0"/>
              <a:t>2</a:t>
            </a:r>
            <a:r>
              <a:rPr lang="en-US" baseline="30000" dirty="0"/>
              <a:t>nd</a:t>
            </a:r>
            <a:r>
              <a:rPr lang="en-US" dirty="0"/>
              <a:t>, 3</a:t>
            </a:r>
            <a:r>
              <a:rPr lang="en-US" baseline="30000" dirty="0"/>
              <a:t>rd</a:t>
            </a:r>
            <a:r>
              <a:rPr lang="en-US" dirty="0"/>
              <a:t> and 5</a:t>
            </a:r>
            <a:r>
              <a:rPr lang="en-US" baseline="30000" dirty="0"/>
              <a:t>th</a:t>
            </a:r>
            <a:r>
              <a:rPr lang="en-US" dirty="0"/>
              <a:t> period Advanced Placement World History </a:t>
            </a:r>
          </a:p>
        </p:txBody>
      </p:sp>
      <p:sp>
        <p:nvSpPr>
          <p:cNvPr id="3" name="Text Placeholder 2">
            <a:extLst>
              <a:ext uri="{FF2B5EF4-FFF2-40B4-BE49-F238E27FC236}">
                <a16:creationId xmlns:a16="http://schemas.microsoft.com/office/drawing/2014/main" id="{1CEEC0D2-E2FD-4246-A325-37E3A53308B7}"/>
              </a:ext>
            </a:extLst>
          </p:cNvPr>
          <p:cNvSpPr>
            <a:spLocks noGrp="1"/>
          </p:cNvSpPr>
          <p:nvPr>
            <p:ph type="body" idx="1"/>
          </p:nvPr>
        </p:nvSpPr>
        <p:spPr>
          <a:xfrm>
            <a:off x="124287" y="2160983"/>
            <a:ext cx="4737081" cy="576262"/>
          </a:xfrm>
        </p:spPr>
        <p:txBody>
          <a:bodyPr/>
          <a:lstStyle/>
          <a:p>
            <a:r>
              <a:rPr lang="en-US" dirty="0"/>
              <a:t>Advanced Placement :  </a:t>
            </a:r>
          </a:p>
        </p:txBody>
      </p:sp>
      <p:pic>
        <p:nvPicPr>
          <p:cNvPr id="3078" name="Picture 6">
            <a:extLst>
              <a:ext uri="{FF2B5EF4-FFF2-40B4-BE49-F238E27FC236}">
                <a16:creationId xmlns:a16="http://schemas.microsoft.com/office/drawing/2014/main" id="{41E570E7-DDC9-4EB6-A282-354D72E10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625" y="145395"/>
            <a:ext cx="3085215" cy="194605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E0C484B3-2C9F-4012-B004-13165FEC74AA}"/>
              </a:ext>
            </a:extLst>
          </p:cNvPr>
          <p:cNvSpPr>
            <a:spLocks noGrp="1"/>
          </p:cNvSpPr>
          <p:nvPr>
            <p:ph sz="half" idx="2"/>
          </p:nvPr>
        </p:nvSpPr>
        <p:spPr>
          <a:xfrm>
            <a:off x="292161" y="2737245"/>
            <a:ext cx="4569208" cy="4018662"/>
          </a:xfrm>
        </p:spPr>
        <p:txBody>
          <a:bodyPr>
            <a:normAutofit fontScale="85000" lnSpcReduction="10000"/>
          </a:bodyPr>
          <a:lstStyle/>
          <a:p>
            <a:r>
              <a:rPr lang="en-US" b="1" dirty="0"/>
              <a:t>For more information </a:t>
            </a:r>
            <a:r>
              <a:rPr lang="en-US" dirty="0"/>
              <a:t>about the Advanced Placement World History curriculum, please visit the </a:t>
            </a:r>
            <a:r>
              <a:rPr lang="en-US" dirty="0" err="1"/>
              <a:t>Collegeboard</a:t>
            </a:r>
            <a:r>
              <a:rPr lang="en-US" dirty="0"/>
              <a:t> website at:</a:t>
            </a:r>
          </a:p>
          <a:p>
            <a:endParaRPr lang="en-US" dirty="0"/>
          </a:p>
          <a:p>
            <a:pPr marL="0" indent="0">
              <a:buNone/>
            </a:pPr>
            <a:r>
              <a:rPr lang="en-US" dirty="0">
                <a:hlinkClick r:id="rId3"/>
              </a:rPr>
              <a:t>https://apcentral.collegeboard.org/courses/ap-world-history</a:t>
            </a:r>
            <a:endParaRPr lang="en-US" dirty="0"/>
          </a:p>
          <a:p>
            <a:endParaRPr lang="en-US" dirty="0"/>
          </a:p>
          <a:p>
            <a:r>
              <a:rPr lang="en-US" b="1" dirty="0"/>
              <a:t>Students will begin the registration process next month</a:t>
            </a:r>
          </a:p>
          <a:p>
            <a:r>
              <a:rPr lang="en-US" b="1" dirty="0"/>
              <a:t>Registration is OPTIONAL </a:t>
            </a:r>
          </a:p>
          <a:p>
            <a:pPr lvl="1"/>
            <a:r>
              <a:rPr lang="en-US" b="1" dirty="0"/>
              <a:t>In the past, there has been exam funding for students who would like to sit for the exam but are in financial hardships.  More information to follow next month</a:t>
            </a:r>
          </a:p>
          <a:p>
            <a:pPr marL="0" indent="0">
              <a:buNone/>
            </a:pPr>
            <a:endParaRPr lang="en-US" dirty="0"/>
          </a:p>
        </p:txBody>
      </p:sp>
      <p:sp>
        <p:nvSpPr>
          <p:cNvPr id="10" name="Text Placeholder 9">
            <a:extLst>
              <a:ext uri="{FF2B5EF4-FFF2-40B4-BE49-F238E27FC236}">
                <a16:creationId xmlns:a16="http://schemas.microsoft.com/office/drawing/2014/main" id="{EDFDAE49-7368-4E72-844A-60B2C5A1B818}"/>
              </a:ext>
            </a:extLst>
          </p:cNvPr>
          <p:cNvSpPr>
            <a:spLocks noGrp="1"/>
          </p:cNvSpPr>
          <p:nvPr>
            <p:ph type="body" sz="quarter" idx="3"/>
          </p:nvPr>
        </p:nvSpPr>
        <p:spPr/>
        <p:txBody>
          <a:bodyPr/>
          <a:lstStyle/>
          <a:p>
            <a:r>
              <a:rPr lang="en-US" u="sng" dirty="0"/>
              <a:t>AP WH EXAM / FINAL Date</a:t>
            </a:r>
          </a:p>
        </p:txBody>
      </p:sp>
      <p:sp>
        <p:nvSpPr>
          <p:cNvPr id="12" name="Content Placeholder 11">
            <a:extLst>
              <a:ext uri="{FF2B5EF4-FFF2-40B4-BE49-F238E27FC236}">
                <a16:creationId xmlns:a16="http://schemas.microsoft.com/office/drawing/2014/main" id="{C1750EFA-B343-4B89-97A3-6692DC4BAC31}"/>
              </a:ext>
            </a:extLst>
          </p:cNvPr>
          <p:cNvSpPr>
            <a:spLocks noGrp="1"/>
          </p:cNvSpPr>
          <p:nvPr>
            <p:ph sz="quarter" idx="4"/>
          </p:nvPr>
        </p:nvSpPr>
        <p:spPr>
          <a:xfrm>
            <a:off x="5088384" y="2737245"/>
            <a:ext cx="5946560" cy="3304117"/>
          </a:xfrm>
        </p:spPr>
        <p:txBody>
          <a:bodyPr>
            <a:normAutofit fontScale="85000" lnSpcReduction="10000"/>
          </a:bodyPr>
          <a:lstStyle/>
          <a:p>
            <a:r>
              <a:rPr lang="en-US" dirty="0"/>
              <a:t>This year the Advanced Placement </a:t>
            </a:r>
            <a:r>
              <a:rPr lang="en-US" dirty="0" err="1"/>
              <a:t>Collegeboard</a:t>
            </a:r>
            <a:r>
              <a:rPr lang="en-US" dirty="0"/>
              <a:t> World History Exam is scheduled for:  </a:t>
            </a:r>
          </a:p>
          <a:p>
            <a:pPr marL="0" indent="0">
              <a:buNone/>
            </a:pPr>
            <a:endParaRPr lang="en-US" dirty="0"/>
          </a:p>
        </p:txBody>
      </p:sp>
      <p:pic>
        <p:nvPicPr>
          <p:cNvPr id="14" name="Picture 13">
            <a:extLst>
              <a:ext uri="{FF2B5EF4-FFF2-40B4-BE49-F238E27FC236}">
                <a16:creationId xmlns:a16="http://schemas.microsoft.com/office/drawing/2014/main" id="{5F7C894C-73A2-440B-B400-9FE37EBCCF55}"/>
              </a:ext>
            </a:extLst>
          </p:cNvPr>
          <p:cNvPicPr>
            <a:picLocks noChangeAspect="1"/>
          </p:cNvPicPr>
          <p:nvPr/>
        </p:nvPicPr>
        <p:blipFill>
          <a:blip r:embed="rId4"/>
          <a:stretch>
            <a:fillRect/>
          </a:stretch>
        </p:blipFill>
        <p:spPr>
          <a:xfrm>
            <a:off x="5600316" y="3477334"/>
            <a:ext cx="6299524" cy="3029106"/>
          </a:xfrm>
          <a:prstGeom prst="rect">
            <a:avLst/>
          </a:prstGeom>
        </p:spPr>
      </p:pic>
      <p:sp>
        <p:nvSpPr>
          <p:cNvPr id="15" name="Arrow: Left 14">
            <a:extLst>
              <a:ext uri="{FF2B5EF4-FFF2-40B4-BE49-F238E27FC236}">
                <a16:creationId xmlns:a16="http://schemas.microsoft.com/office/drawing/2014/main" id="{1F96D913-3AC8-442D-8B6D-03BDB6A8102E}"/>
              </a:ext>
            </a:extLst>
          </p:cNvPr>
          <p:cNvSpPr/>
          <p:nvPr/>
        </p:nvSpPr>
        <p:spPr>
          <a:xfrm>
            <a:off x="8584707" y="5007005"/>
            <a:ext cx="1518081" cy="195309"/>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98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F8BF-A314-4106-9ADC-6BFD94B12BEA}"/>
              </a:ext>
            </a:extLst>
          </p:cNvPr>
          <p:cNvSpPr>
            <a:spLocks noGrp="1"/>
          </p:cNvSpPr>
          <p:nvPr>
            <p:ph type="title"/>
          </p:nvPr>
        </p:nvSpPr>
        <p:spPr>
          <a:xfrm>
            <a:off x="677334" y="609600"/>
            <a:ext cx="7641043" cy="1320800"/>
          </a:xfrm>
        </p:spPr>
        <p:txBody>
          <a:bodyPr/>
          <a:lstStyle/>
          <a:p>
            <a:r>
              <a:rPr lang="en-US" dirty="0"/>
              <a:t>6</a:t>
            </a:r>
            <a:r>
              <a:rPr lang="en-US" baseline="30000" dirty="0"/>
              <a:t>th</a:t>
            </a:r>
            <a:r>
              <a:rPr lang="en-US" dirty="0"/>
              <a:t> period Advanced Placement Psychology</a:t>
            </a:r>
          </a:p>
        </p:txBody>
      </p:sp>
      <p:sp>
        <p:nvSpPr>
          <p:cNvPr id="3" name="Text Placeholder 2">
            <a:extLst>
              <a:ext uri="{FF2B5EF4-FFF2-40B4-BE49-F238E27FC236}">
                <a16:creationId xmlns:a16="http://schemas.microsoft.com/office/drawing/2014/main" id="{1CEEC0D2-E2FD-4246-A325-37E3A53308B7}"/>
              </a:ext>
            </a:extLst>
          </p:cNvPr>
          <p:cNvSpPr>
            <a:spLocks noGrp="1"/>
          </p:cNvSpPr>
          <p:nvPr>
            <p:ph type="body" idx="1"/>
          </p:nvPr>
        </p:nvSpPr>
        <p:spPr/>
        <p:txBody>
          <a:bodyPr/>
          <a:lstStyle/>
          <a:p>
            <a:r>
              <a:rPr lang="en-US" dirty="0"/>
              <a:t>AP WH Curriculum:  </a:t>
            </a:r>
          </a:p>
        </p:txBody>
      </p:sp>
      <p:sp>
        <p:nvSpPr>
          <p:cNvPr id="4" name="Content Placeholder 3">
            <a:extLst>
              <a:ext uri="{FF2B5EF4-FFF2-40B4-BE49-F238E27FC236}">
                <a16:creationId xmlns:a16="http://schemas.microsoft.com/office/drawing/2014/main" id="{D8E1974F-D753-4B67-A74B-04C5127F992C}"/>
              </a:ext>
            </a:extLst>
          </p:cNvPr>
          <p:cNvSpPr>
            <a:spLocks noGrp="1"/>
          </p:cNvSpPr>
          <p:nvPr>
            <p:ph sz="half" idx="2"/>
          </p:nvPr>
        </p:nvSpPr>
        <p:spPr>
          <a:xfrm>
            <a:off x="377896" y="2737245"/>
            <a:ext cx="5494236" cy="3938763"/>
          </a:xfrm>
        </p:spPr>
        <p:txBody>
          <a:bodyPr>
            <a:normAutofit/>
          </a:bodyPr>
          <a:lstStyle/>
          <a:p>
            <a:r>
              <a:rPr lang="en-US" dirty="0"/>
              <a:t>The AP Psychology course is designed to introduce students to the systematic and scientific study of the behavior and mental processes of human beings and other animals. Students are exposed to the psychological facts, principles, and phenomena associated with each of the major subfields within psychology. They also learn about the ethics and methods psychologists use in their science and practice.</a:t>
            </a: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4FDB9BEF-B8B5-403E-B3A9-8D0F4AA09967}"/>
              </a:ext>
            </a:extLst>
          </p:cNvPr>
          <p:cNvSpPr>
            <a:spLocks noGrp="1"/>
          </p:cNvSpPr>
          <p:nvPr>
            <p:ph type="body" sz="quarter" idx="3"/>
          </p:nvPr>
        </p:nvSpPr>
        <p:spPr>
          <a:xfrm>
            <a:off x="6559755" y="2514534"/>
            <a:ext cx="4185618" cy="576262"/>
          </a:xfrm>
        </p:spPr>
        <p:txBody>
          <a:bodyPr/>
          <a:lstStyle/>
          <a:p>
            <a:r>
              <a:rPr lang="en-US" dirty="0"/>
              <a:t>AP Psychology Units  </a:t>
            </a:r>
          </a:p>
        </p:txBody>
      </p:sp>
      <p:pic>
        <p:nvPicPr>
          <p:cNvPr id="10" name="Content Placeholder 9">
            <a:extLst>
              <a:ext uri="{FF2B5EF4-FFF2-40B4-BE49-F238E27FC236}">
                <a16:creationId xmlns:a16="http://schemas.microsoft.com/office/drawing/2014/main" id="{85DF9C59-DAF5-4599-B773-17A55F1D0ECB}"/>
              </a:ext>
            </a:extLst>
          </p:cNvPr>
          <p:cNvPicPr>
            <a:picLocks noGrp="1" noChangeAspect="1"/>
          </p:cNvPicPr>
          <p:nvPr>
            <p:ph sz="quarter" idx="4"/>
          </p:nvPr>
        </p:nvPicPr>
        <p:blipFill>
          <a:blip r:embed="rId2"/>
          <a:stretch>
            <a:fillRect/>
          </a:stretch>
        </p:blipFill>
        <p:spPr>
          <a:xfrm>
            <a:off x="6623990" y="3040972"/>
            <a:ext cx="4837081" cy="3788596"/>
          </a:xfrm>
        </p:spPr>
      </p:pic>
      <p:pic>
        <p:nvPicPr>
          <p:cNvPr id="5122" name="Picture 2">
            <a:extLst>
              <a:ext uri="{FF2B5EF4-FFF2-40B4-BE49-F238E27FC236}">
                <a16:creationId xmlns:a16="http://schemas.microsoft.com/office/drawing/2014/main" id="{CBD87A61-291A-4209-BDB2-45FB8C473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377" y="71021"/>
            <a:ext cx="3704948" cy="243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9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F8BF-A314-4106-9ADC-6BFD94B12BEA}"/>
              </a:ext>
            </a:extLst>
          </p:cNvPr>
          <p:cNvSpPr>
            <a:spLocks noGrp="1"/>
          </p:cNvSpPr>
          <p:nvPr>
            <p:ph type="title"/>
          </p:nvPr>
        </p:nvSpPr>
        <p:spPr>
          <a:xfrm>
            <a:off x="677334" y="609600"/>
            <a:ext cx="6788786" cy="1320800"/>
          </a:xfrm>
        </p:spPr>
        <p:txBody>
          <a:bodyPr/>
          <a:lstStyle/>
          <a:p>
            <a:r>
              <a:rPr lang="en-US" dirty="0"/>
              <a:t>6</a:t>
            </a:r>
            <a:r>
              <a:rPr lang="en-US" baseline="30000" dirty="0"/>
              <a:t>th</a:t>
            </a:r>
            <a:r>
              <a:rPr lang="en-US" dirty="0"/>
              <a:t> period Advanced Placement</a:t>
            </a:r>
            <a:br>
              <a:rPr lang="en-US" dirty="0"/>
            </a:br>
            <a:r>
              <a:rPr lang="en-US" dirty="0"/>
              <a:t>Psychology</a:t>
            </a:r>
          </a:p>
        </p:txBody>
      </p:sp>
      <p:sp>
        <p:nvSpPr>
          <p:cNvPr id="3" name="Text Placeholder 2">
            <a:extLst>
              <a:ext uri="{FF2B5EF4-FFF2-40B4-BE49-F238E27FC236}">
                <a16:creationId xmlns:a16="http://schemas.microsoft.com/office/drawing/2014/main" id="{1CEEC0D2-E2FD-4246-A325-37E3A53308B7}"/>
              </a:ext>
            </a:extLst>
          </p:cNvPr>
          <p:cNvSpPr>
            <a:spLocks noGrp="1"/>
          </p:cNvSpPr>
          <p:nvPr>
            <p:ph type="body" idx="1"/>
          </p:nvPr>
        </p:nvSpPr>
        <p:spPr>
          <a:xfrm>
            <a:off x="124287" y="2160983"/>
            <a:ext cx="4737081" cy="576262"/>
          </a:xfrm>
        </p:spPr>
        <p:txBody>
          <a:bodyPr/>
          <a:lstStyle/>
          <a:p>
            <a:r>
              <a:rPr lang="en-US" dirty="0"/>
              <a:t>Advanced Placement :  </a:t>
            </a:r>
          </a:p>
        </p:txBody>
      </p:sp>
      <p:sp>
        <p:nvSpPr>
          <p:cNvPr id="7" name="Content Placeholder 6">
            <a:extLst>
              <a:ext uri="{FF2B5EF4-FFF2-40B4-BE49-F238E27FC236}">
                <a16:creationId xmlns:a16="http://schemas.microsoft.com/office/drawing/2014/main" id="{E0C484B3-2C9F-4012-B004-13165FEC74AA}"/>
              </a:ext>
            </a:extLst>
          </p:cNvPr>
          <p:cNvSpPr>
            <a:spLocks noGrp="1"/>
          </p:cNvSpPr>
          <p:nvPr>
            <p:ph sz="half" idx="2"/>
          </p:nvPr>
        </p:nvSpPr>
        <p:spPr>
          <a:xfrm>
            <a:off x="292161" y="2737245"/>
            <a:ext cx="4569208" cy="4018662"/>
          </a:xfrm>
        </p:spPr>
        <p:txBody>
          <a:bodyPr>
            <a:normAutofit fontScale="92500" lnSpcReduction="20000"/>
          </a:bodyPr>
          <a:lstStyle/>
          <a:p>
            <a:r>
              <a:rPr lang="en-US" b="1" dirty="0"/>
              <a:t>For more information </a:t>
            </a:r>
            <a:r>
              <a:rPr lang="en-US" dirty="0"/>
              <a:t>about the Advanced Placement World History curriculum, please visit the </a:t>
            </a:r>
            <a:r>
              <a:rPr lang="en-US" dirty="0" err="1"/>
              <a:t>Collegeboard</a:t>
            </a:r>
            <a:r>
              <a:rPr lang="en-US" dirty="0"/>
              <a:t> website at:</a:t>
            </a:r>
          </a:p>
          <a:p>
            <a:pPr marL="0" indent="0">
              <a:buNone/>
            </a:pPr>
            <a:r>
              <a:rPr lang="en-US" b="1" dirty="0"/>
              <a:t>https://apcentral.collegeboard.org/courses/ap-psychology?course=ap-psychology</a:t>
            </a:r>
          </a:p>
          <a:p>
            <a:endParaRPr lang="en-US" dirty="0"/>
          </a:p>
          <a:p>
            <a:r>
              <a:rPr lang="en-US" b="1" dirty="0"/>
              <a:t>Students will begin the registration process next month</a:t>
            </a:r>
          </a:p>
          <a:p>
            <a:r>
              <a:rPr lang="en-US" b="1" dirty="0">
                <a:solidFill>
                  <a:srgbClr val="FF0000"/>
                </a:solidFill>
              </a:rPr>
              <a:t>Registration is OPTIONAL </a:t>
            </a:r>
          </a:p>
          <a:p>
            <a:pPr lvl="1"/>
            <a:r>
              <a:rPr lang="en-US" b="1" dirty="0"/>
              <a:t>In the past, there has been exam funding for students who would like to sit for the exam but are in financial hardships.  More information to follow next month</a:t>
            </a:r>
          </a:p>
          <a:p>
            <a:pPr marL="0" indent="0">
              <a:buNone/>
            </a:pPr>
            <a:endParaRPr lang="en-US" dirty="0"/>
          </a:p>
        </p:txBody>
      </p:sp>
      <p:sp>
        <p:nvSpPr>
          <p:cNvPr id="10" name="Text Placeholder 9">
            <a:extLst>
              <a:ext uri="{FF2B5EF4-FFF2-40B4-BE49-F238E27FC236}">
                <a16:creationId xmlns:a16="http://schemas.microsoft.com/office/drawing/2014/main" id="{EDFDAE49-7368-4E72-844A-60B2C5A1B818}"/>
              </a:ext>
            </a:extLst>
          </p:cNvPr>
          <p:cNvSpPr>
            <a:spLocks noGrp="1"/>
          </p:cNvSpPr>
          <p:nvPr>
            <p:ph type="body" sz="quarter" idx="3"/>
          </p:nvPr>
        </p:nvSpPr>
        <p:spPr/>
        <p:txBody>
          <a:bodyPr/>
          <a:lstStyle/>
          <a:p>
            <a:r>
              <a:rPr lang="en-US" u="sng" dirty="0"/>
              <a:t>AP WH EXAM / FINAL Date</a:t>
            </a:r>
          </a:p>
        </p:txBody>
      </p:sp>
      <p:sp>
        <p:nvSpPr>
          <p:cNvPr id="12" name="Content Placeholder 11">
            <a:extLst>
              <a:ext uri="{FF2B5EF4-FFF2-40B4-BE49-F238E27FC236}">
                <a16:creationId xmlns:a16="http://schemas.microsoft.com/office/drawing/2014/main" id="{C1750EFA-B343-4B89-97A3-6692DC4BAC31}"/>
              </a:ext>
            </a:extLst>
          </p:cNvPr>
          <p:cNvSpPr>
            <a:spLocks noGrp="1"/>
          </p:cNvSpPr>
          <p:nvPr>
            <p:ph sz="quarter" idx="4"/>
          </p:nvPr>
        </p:nvSpPr>
        <p:spPr>
          <a:xfrm>
            <a:off x="5088384" y="2737245"/>
            <a:ext cx="5946560" cy="3304117"/>
          </a:xfrm>
        </p:spPr>
        <p:txBody>
          <a:bodyPr>
            <a:normAutofit fontScale="92500" lnSpcReduction="20000"/>
          </a:bodyPr>
          <a:lstStyle/>
          <a:p>
            <a:r>
              <a:rPr lang="en-US" dirty="0"/>
              <a:t>This year the Advanced Placement </a:t>
            </a:r>
            <a:r>
              <a:rPr lang="en-US" dirty="0" err="1"/>
              <a:t>Collegeboard</a:t>
            </a:r>
            <a:r>
              <a:rPr lang="en-US" dirty="0"/>
              <a:t> World History Exam is scheduled for:  </a:t>
            </a:r>
          </a:p>
          <a:p>
            <a:pPr marL="0" indent="0">
              <a:buNone/>
            </a:pPr>
            <a:endParaRPr lang="en-US" dirty="0"/>
          </a:p>
        </p:txBody>
      </p:sp>
      <p:pic>
        <p:nvPicPr>
          <p:cNvPr id="5" name="Picture 4">
            <a:extLst>
              <a:ext uri="{FF2B5EF4-FFF2-40B4-BE49-F238E27FC236}">
                <a16:creationId xmlns:a16="http://schemas.microsoft.com/office/drawing/2014/main" id="{8F931DDA-7BCE-4574-8450-3027AEA17967}"/>
              </a:ext>
            </a:extLst>
          </p:cNvPr>
          <p:cNvPicPr>
            <a:picLocks noChangeAspect="1"/>
          </p:cNvPicPr>
          <p:nvPr/>
        </p:nvPicPr>
        <p:blipFill>
          <a:blip r:embed="rId2"/>
          <a:stretch>
            <a:fillRect/>
          </a:stretch>
        </p:blipFill>
        <p:spPr>
          <a:xfrm>
            <a:off x="5498234" y="3429000"/>
            <a:ext cx="6096313" cy="2787793"/>
          </a:xfrm>
          <a:prstGeom prst="rect">
            <a:avLst/>
          </a:prstGeom>
        </p:spPr>
      </p:pic>
      <p:sp>
        <p:nvSpPr>
          <p:cNvPr id="13" name="Arrow: Left 12">
            <a:extLst>
              <a:ext uri="{FF2B5EF4-FFF2-40B4-BE49-F238E27FC236}">
                <a16:creationId xmlns:a16="http://schemas.microsoft.com/office/drawing/2014/main" id="{550A52EE-9531-4A95-B183-86A4B2133612}"/>
              </a:ext>
            </a:extLst>
          </p:cNvPr>
          <p:cNvSpPr/>
          <p:nvPr/>
        </p:nvSpPr>
        <p:spPr>
          <a:xfrm>
            <a:off x="8318377" y="4822896"/>
            <a:ext cx="1518081" cy="195309"/>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098" name="Picture 2" descr="Papandrew, George / AP Psychology">
            <a:extLst>
              <a:ext uri="{FF2B5EF4-FFF2-40B4-BE49-F238E27FC236}">
                <a16:creationId xmlns:a16="http://schemas.microsoft.com/office/drawing/2014/main" id="{24B56398-FF96-4209-B12C-E5D95F19B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961" y="3302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0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E24B-6BA7-4D38-9E4A-053C147DF503}"/>
              </a:ext>
            </a:extLst>
          </p:cNvPr>
          <p:cNvSpPr>
            <a:spLocks noGrp="1"/>
          </p:cNvSpPr>
          <p:nvPr>
            <p:ph type="title"/>
          </p:nvPr>
        </p:nvSpPr>
        <p:spPr/>
        <p:txBody>
          <a:bodyPr/>
          <a:lstStyle/>
          <a:p>
            <a:r>
              <a:rPr lang="en-US" dirty="0"/>
              <a:t>SPHS National Honor Society </a:t>
            </a:r>
            <a:br>
              <a:rPr lang="en-US" dirty="0"/>
            </a:br>
            <a:r>
              <a:rPr lang="en-US" dirty="0"/>
              <a:t>Advisory club</a:t>
            </a:r>
          </a:p>
        </p:txBody>
      </p:sp>
      <p:sp>
        <p:nvSpPr>
          <p:cNvPr id="3" name="Text Placeholder 2">
            <a:extLst>
              <a:ext uri="{FF2B5EF4-FFF2-40B4-BE49-F238E27FC236}">
                <a16:creationId xmlns:a16="http://schemas.microsoft.com/office/drawing/2014/main" id="{4359068A-DAC7-4878-9F3A-4B2AE917763F}"/>
              </a:ext>
            </a:extLst>
          </p:cNvPr>
          <p:cNvSpPr>
            <a:spLocks noGrp="1"/>
          </p:cNvSpPr>
          <p:nvPr>
            <p:ph type="body" idx="1"/>
          </p:nvPr>
        </p:nvSpPr>
        <p:spPr>
          <a:xfrm>
            <a:off x="3626788" y="1444873"/>
            <a:ext cx="4185623" cy="576262"/>
          </a:xfrm>
        </p:spPr>
        <p:txBody>
          <a:bodyPr/>
          <a:lstStyle/>
          <a:p>
            <a:r>
              <a:rPr lang="en-US" dirty="0"/>
              <a:t>Recognizing honors level academics at SPHS</a:t>
            </a:r>
          </a:p>
        </p:txBody>
      </p:sp>
      <p:pic>
        <p:nvPicPr>
          <p:cNvPr id="8" name="Content Placeholder 7" descr="A sign on a building&#10;&#10;Description automatically generated with low confidence">
            <a:extLst>
              <a:ext uri="{FF2B5EF4-FFF2-40B4-BE49-F238E27FC236}">
                <a16:creationId xmlns:a16="http://schemas.microsoft.com/office/drawing/2014/main" id="{BBD4CBAA-0A7F-49FC-A4FA-73C7524D60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46984" y="3826176"/>
            <a:ext cx="1938864" cy="2859104"/>
          </a:xfrm>
        </p:spPr>
      </p:pic>
      <p:sp>
        <p:nvSpPr>
          <p:cNvPr id="5" name="Text Placeholder 4">
            <a:extLst>
              <a:ext uri="{FF2B5EF4-FFF2-40B4-BE49-F238E27FC236}">
                <a16:creationId xmlns:a16="http://schemas.microsoft.com/office/drawing/2014/main" id="{3342ED90-F2AB-461D-BE0D-71CB42CAF624}"/>
              </a:ext>
            </a:extLst>
          </p:cNvPr>
          <p:cNvSpPr>
            <a:spLocks noGrp="1"/>
          </p:cNvSpPr>
          <p:nvPr>
            <p:ph type="body" sz="quarter" idx="3"/>
          </p:nvPr>
        </p:nvSpPr>
        <p:spPr>
          <a:xfrm>
            <a:off x="108010" y="2228296"/>
            <a:ext cx="5338974" cy="3435658"/>
          </a:xfrm>
        </p:spPr>
        <p:txBody>
          <a:bodyPr/>
          <a:lstStyle/>
          <a:p>
            <a:r>
              <a:rPr lang="en-US" dirty="0"/>
              <a:t>Our SPHS – NHS is currently 88 members strong and growing every year.  This week we delivered over 100 invitations to new students in all grade levels that qualified for honor recognitions between 2019-2021.</a:t>
            </a:r>
          </a:p>
          <a:p>
            <a:r>
              <a:rPr lang="en-US" dirty="0"/>
              <a:t>We are very excited to see what these new members bring to a valued club </a:t>
            </a:r>
          </a:p>
        </p:txBody>
      </p:sp>
      <p:pic>
        <p:nvPicPr>
          <p:cNvPr id="10" name="Content Placeholder 9">
            <a:extLst>
              <a:ext uri="{FF2B5EF4-FFF2-40B4-BE49-F238E27FC236}">
                <a16:creationId xmlns:a16="http://schemas.microsoft.com/office/drawing/2014/main" id="{BAC52F0F-8377-4399-9B8C-62F323725E2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0172834" y="3604333"/>
            <a:ext cx="1759346" cy="3152067"/>
          </a:xfrm>
        </p:spPr>
      </p:pic>
      <p:pic>
        <p:nvPicPr>
          <p:cNvPr id="12" name="Picture 11" descr="A picture containing indoor, dish&#10;&#10;Description automatically generated">
            <a:extLst>
              <a:ext uri="{FF2B5EF4-FFF2-40B4-BE49-F238E27FC236}">
                <a16:creationId xmlns:a16="http://schemas.microsoft.com/office/drawing/2014/main" id="{0CAD8EDB-A60B-4A76-8A4C-8C70842D6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349789" y="4183564"/>
            <a:ext cx="2859104" cy="2144328"/>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A657539F-79C1-4CE4-A2B4-F585BCDBE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1192" y="172720"/>
            <a:ext cx="4659880" cy="2194560"/>
          </a:xfrm>
          <a:prstGeom prst="rect">
            <a:avLst/>
          </a:prstGeom>
        </p:spPr>
      </p:pic>
      <p:sp>
        <p:nvSpPr>
          <p:cNvPr id="15" name="TextBox 14">
            <a:extLst>
              <a:ext uri="{FF2B5EF4-FFF2-40B4-BE49-F238E27FC236}">
                <a16:creationId xmlns:a16="http://schemas.microsoft.com/office/drawing/2014/main" id="{0803C68D-4517-4B77-86B8-25754E309F59}"/>
              </a:ext>
            </a:extLst>
          </p:cNvPr>
          <p:cNvSpPr txBox="1"/>
          <p:nvPr/>
        </p:nvSpPr>
        <p:spPr>
          <a:xfrm>
            <a:off x="5614365" y="2758620"/>
            <a:ext cx="4185623" cy="646331"/>
          </a:xfrm>
          <a:prstGeom prst="rect">
            <a:avLst/>
          </a:prstGeom>
          <a:noFill/>
          <a:ln w="28575">
            <a:solidFill>
              <a:schemeClr val="tx1"/>
            </a:solidFill>
          </a:ln>
        </p:spPr>
        <p:txBody>
          <a:bodyPr wrap="square" rtlCol="0">
            <a:spAutoFit/>
          </a:bodyPr>
          <a:lstStyle/>
          <a:p>
            <a:pPr algn="ctr"/>
            <a:r>
              <a:rPr lang="en-US" dirty="0"/>
              <a:t>Leaders in:  Scholarship, Leadership, Service and Character</a:t>
            </a:r>
          </a:p>
        </p:txBody>
      </p:sp>
      <p:sp>
        <p:nvSpPr>
          <p:cNvPr id="16" name="TextBox 15">
            <a:extLst>
              <a:ext uri="{FF2B5EF4-FFF2-40B4-BE49-F238E27FC236}">
                <a16:creationId xmlns:a16="http://schemas.microsoft.com/office/drawing/2014/main" id="{C869E0F5-88CD-4EED-BC00-3D925587694F}"/>
              </a:ext>
            </a:extLst>
          </p:cNvPr>
          <p:cNvSpPr txBox="1"/>
          <p:nvPr/>
        </p:nvSpPr>
        <p:spPr>
          <a:xfrm>
            <a:off x="1429305" y="5752730"/>
            <a:ext cx="4017679" cy="923330"/>
          </a:xfrm>
          <a:prstGeom prst="rect">
            <a:avLst/>
          </a:prstGeom>
          <a:noFill/>
        </p:spPr>
        <p:txBody>
          <a:bodyPr wrap="square" rtlCol="0">
            <a:spAutoFit/>
          </a:bodyPr>
          <a:lstStyle/>
          <a:p>
            <a:r>
              <a:rPr lang="en-US" i="1" dirty="0">
                <a:latin typeface="Bembo" panose="02020502050201020203" pitchFamily="18" charset="0"/>
              </a:rPr>
              <a:t>Community service:  toy drive, food drive, teen clothing drive, fundraising and community support</a:t>
            </a:r>
          </a:p>
        </p:txBody>
      </p:sp>
    </p:spTree>
    <p:extLst>
      <p:ext uri="{BB962C8B-B14F-4D97-AF65-F5344CB8AC3E}">
        <p14:creationId xmlns:p14="http://schemas.microsoft.com/office/powerpoint/2010/main" val="16819546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90</TotalTime>
  <Words>898</Words>
  <Application>Microsoft Office PowerPoint</Application>
  <PresentationFormat>Widescreen</PresentationFormat>
  <Paragraphs>84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Bembo</vt:lpstr>
      <vt:lpstr>Calibri</vt:lpstr>
      <vt:lpstr>Garamond</vt:lpstr>
      <vt:lpstr>Trebuchet MS</vt:lpstr>
      <vt:lpstr>Wingdings 3</vt:lpstr>
      <vt:lpstr>Facet</vt:lpstr>
      <vt:lpstr>Kirsten Guenzel </vt:lpstr>
      <vt:lpstr>General Classroom Policies and Procedures:  </vt:lpstr>
      <vt:lpstr>1st Period World History </vt:lpstr>
      <vt:lpstr>2nd, 3rd and 5th period Advanced Placement World History </vt:lpstr>
      <vt:lpstr>2nd, 3rd and 5th period Advanced Placement World History </vt:lpstr>
      <vt:lpstr>6th period Advanced Placement Psychology</vt:lpstr>
      <vt:lpstr>6th period Advanced Placement Psychology</vt:lpstr>
      <vt:lpstr>SPHS National Honor Society  Advisory club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Kirsten Guenzel</dc:title>
  <dc:creator>Kirsten Guenzel</dc:creator>
  <cp:lastModifiedBy>Mark Miller</cp:lastModifiedBy>
  <cp:revision>1</cp:revision>
  <dcterms:created xsi:type="dcterms:W3CDTF">2021-09-28T22:32:25Z</dcterms:created>
  <dcterms:modified xsi:type="dcterms:W3CDTF">2021-09-29T18:19:03Z</dcterms:modified>
</cp:coreProperties>
</file>